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1" r:id="rId3"/>
    <p:sldId id="259" r:id="rId4"/>
    <p:sldId id="260" r:id="rId5"/>
    <p:sldId id="261" r:id="rId6"/>
    <p:sldId id="270" r:id="rId7"/>
    <p:sldId id="262" r:id="rId8"/>
    <p:sldId id="27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838200"/>
            <a:ext cx="7772400" cy="397311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36" y="914400"/>
            <a:ext cx="7400925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r" rtl="1">
              <a:buNone/>
            </a:pPr>
            <a:r>
              <a:rPr lang="fa-IR" sz="3000" dirty="0" smtClean="0">
                <a:cs typeface="B Nazanin" panose="00000400000000000000" pitchFamily="2" charset="-78"/>
              </a:rPr>
              <a:t>3-ارسال مدارک و مستندات به اداره کل نظارت و کنترل ستادی</a:t>
            </a:r>
          </a:p>
          <a:p>
            <a:pPr marL="109728" indent="0" algn="r" rtl="1">
              <a:buNone/>
            </a:pPr>
            <a:r>
              <a:rPr lang="fa-IR" sz="3000" dirty="0" smtClean="0">
                <a:cs typeface="B Nazanin" panose="00000400000000000000" pitchFamily="2" charset="-78"/>
              </a:rPr>
              <a:t>-مطالعه دقیق گزارش فنی</a:t>
            </a:r>
          </a:p>
          <a:p>
            <a:pPr marL="0" lvl="0" indent="0" algn="r" rtl="1">
              <a:lnSpc>
                <a:spcPct val="120000"/>
              </a:lnSpc>
              <a:spcBef>
                <a:spcPts val="0"/>
              </a:spcBef>
              <a:buClr>
                <a:srgbClr val="2DA2BF"/>
              </a:buClr>
              <a:buNone/>
            </a:pPr>
            <a:r>
              <a:rPr lang="fa-IR" dirty="0" smtClean="0">
                <a:solidFill>
                  <a:prstClr val="black"/>
                </a:solidFill>
                <a:latin typeface="Times New Roman"/>
                <a:ea typeface="Calibri"/>
                <a:cs typeface="B Nazanin" panose="00000400000000000000" pitchFamily="2" charset="-78"/>
              </a:rPr>
              <a:t>-</a:t>
            </a:r>
            <a:r>
              <a:rPr lang="ar-SA" dirty="0" smtClean="0">
                <a:solidFill>
                  <a:prstClr val="black"/>
                </a:solidFill>
                <a:latin typeface="Times New Roman"/>
                <a:ea typeface="Calibri"/>
                <a:cs typeface="B Nazanin" panose="00000400000000000000" pitchFamily="2" charset="-78"/>
              </a:rPr>
              <a:t>بررسي </a:t>
            </a:r>
            <a:r>
              <a:rPr lang="ar-SA" dirty="0">
                <a:solidFill>
                  <a:prstClr val="black"/>
                </a:solidFill>
                <a:latin typeface="Times New Roman"/>
                <a:ea typeface="Calibri"/>
                <a:cs typeface="B Nazanin" panose="00000400000000000000" pitchFamily="2" charset="-78"/>
              </a:rPr>
              <a:t>اتصال شبکه </a:t>
            </a:r>
            <a:r>
              <a:rPr lang="ar-SA" dirty="0" smtClean="0">
                <a:solidFill>
                  <a:prstClr val="black"/>
                </a:solidFill>
                <a:latin typeface="Times New Roman"/>
                <a:ea typeface="Calibri"/>
                <a:cs typeface="B Nazanin" panose="00000400000000000000" pitchFamily="2" charset="-78"/>
              </a:rPr>
              <a:t>مسطحاتي</a:t>
            </a:r>
            <a:r>
              <a:rPr lang="fa-IR" dirty="0" smtClean="0">
                <a:solidFill>
                  <a:prstClr val="black"/>
                </a:solidFill>
                <a:latin typeface="Times New Roman"/>
                <a:ea typeface="Calibri"/>
                <a:cs typeface="B Nazanin" panose="00000400000000000000" pitchFamily="2" charset="-78"/>
              </a:rPr>
              <a:t>/ارتفاعی</a:t>
            </a:r>
            <a:r>
              <a:rPr lang="ar-SA" dirty="0" smtClean="0">
                <a:solidFill>
                  <a:prstClr val="black"/>
                </a:solidFill>
                <a:latin typeface="Times New Roman"/>
                <a:ea typeface="Calibri"/>
                <a:cs typeface="B Nazanin" panose="00000400000000000000" pitchFamily="2" charset="-78"/>
              </a:rPr>
              <a:t> </a:t>
            </a:r>
            <a:r>
              <a:rPr lang="ar-SA" dirty="0">
                <a:solidFill>
                  <a:prstClr val="black"/>
                </a:solidFill>
                <a:latin typeface="Times New Roman"/>
                <a:ea typeface="Calibri"/>
                <a:cs typeface="B Nazanin" panose="00000400000000000000" pitchFamily="2" charset="-78"/>
              </a:rPr>
              <a:t>به شبکه سرا سری يا شبکه‌های قبلي </a:t>
            </a:r>
            <a:r>
              <a:rPr lang="ar-SA" dirty="0" smtClean="0">
                <a:solidFill>
                  <a:prstClr val="black"/>
                </a:solidFill>
                <a:latin typeface="Times New Roman"/>
                <a:ea typeface="Calibri"/>
                <a:cs typeface="B Nazanin" panose="00000400000000000000" pitchFamily="2" charset="-78"/>
              </a:rPr>
              <a:t>و </a:t>
            </a:r>
            <a:r>
              <a:rPr lang="ar-SA" dirty="0">
                <a:solidFill>
                  <a:prstClr val="black"/>
                </a:solidFill>
                <a:latin typeface="Times New Roman"/>
                <a:ea typeface="Calibri"/>
                <a:cs typeface="B Nazanin" panose="00000400000000000000" pitchFamily="2" charset="-78"/>
              </a:rPr>
              <a:t>يا بنا به درخواست كارفرما</a:t>
            </a:r>
            <a:endParaRPr lang="en-US" dirty="0">
              <a:solidFill>
                <a:prstClr val="black"/>
              </a:solidFill>
              <a:latin typeface="Times New Roman"/>
              <a:ea typeface="Calibri"/>
              <a:cs typeface="B Nazanin" panose="00000400000000000000" pitchFamily="2" charset="-78"/>
            </a:endParaRPr>
          </a:p>
          <a:p>
            <a:pPr marL="0" indent="0" algn="just" rtl="1">
              <a:lnSpc>
                <a:spcPct val="120000"/>
              </a:lnSpc>
              <a:spcBef>
                <a:spcPts val="0"/>
              </a:spcBef>
              <a:buNone/>
            </a:pPr>
            <a:r>
              <a:rPr lang="fa-IR" sz="3000" dirty="0" smtClean="0">
                <a:latin typeface="Times New Roman"/>
                <a:ea typeface="Calibri"/>
                <a:cs typeface="B Nazanin" panose="00000400000000000000" pitchFamily="2" charset="-78"/>
              </a:rPr>
              <a:t>-</a:t>
            </a:r>
            <a:r>
              <a:rPr lang="ar-SA" sz="3000" dirty="0" smtClean="0">
                <a:latin typeface="Times New Roman"/>
                <a:ea typeface="Calibri"/>
                <a:cs typeface="B Nazanin" panose="00000400000000000000" pitchFamily="2" charset="-78"/>
              </a:rPr>
              <a:t>پردازش </a:t>
            </a:r>
            <a:r>
              <a:rPr lang="ar-SA" sz="3000" dirty="0">
                <a:latin typeface="Times New Roman"/>
                <a:ea typeface="Calibri"/>
                <a:cs typeface="B Nazanin" panose="00000400000000000000" pitchFamily="2" charset="-78"/>
              </a:rPr>
              <a:t>و محاسبه مجدد اطلاعات مربوط به گیرنده‌های </a:t>
            </a:r>
            <a:r>
              <a:rPr lang="ar-SA" sz="3000" dirty="0" smtClean="0">
                <a:latin typeface="Times New Roman"/>
                <a:ea typeface="Calibri"/>
                <a:cs typeface="B Nazanin" panose="00000400000000000000" pitchFamily="2" charset="-78"/>
              </a:rPr>
              <a:t>ماهواره‌ای</a:t>
            </a:r>
            <a:endParaRPr lang="fa-IR" sz="3000" dirty="0" smtClean="0">
              <a:latin typeface="Times New Roman"/>
              <a:ea typeface="Calibri"/>
              <a:cs typeface="B Nazanin" panose="00000400000000000000" pitchFamily="2" charset="-78"/>
            </a:endParaRPr>
          </a:p>
          <a:p>
            <a:pPr marL="109728" lvl="0" indent="0" algn="r" rtl="1">
              <a:buClr>
                <a:srgbClr val="2DA2BF"/>
              </a:buClr>
              <a:buNone/>
            </a:pPr>
            <a:r>
              <a:rPr lang="fa-IR" sz="2800" dirty="0" smtClean="0">
                <a:solidFill>
                  <a:prstClr val="black"/>
                </a:solidFill>
                <a:latin typeface="Times New Roman"/>
                <a:ea typeface="Calibri"/>
                <a:cs typeface="B Nazanin" panose="00000400000000000000" pitchFamily="2" charset="-78"/>
              </a:rPr>
              <a:t>-کنترل</a:t>
            </a:r>
            <a:r>
              <a:rPr lang="ar-SA" sz="2800" dirty="0" smtClean="0">
                <a:solidFill>
                  <a:prstClr val="black"/>
                </a:solidFill>
                <a:latin typeface="Times New Roman"/>
                <a:ea typeface="Calibri"/>
                <a:cs typeface="B Nazanin" panose="00000400000000000000" pitchFamily="2" charset="-78"/>
              </a:rPr>
              <a:t> </a:t>
            </a:r>
            <a:r>
              <a:rPr lang="ar-SA" sz="2800" dirty="0">
                <a:solidFill>
                  <a:prstClr val="black"/>
                </a:solidFill>
                <a:latin typeface="Times New Roman"/>
                <a:ea typeface="Calibri"/>
                <a:cs typeface="B Nazanin" panose="00000400000000000000" pitchFamily="2" charset="-78"/>
              </a:rPr>
              <a:t>محاسبات </a:t>
            </a:r>
            <a:r>
              <a:rPr lang="fa-IR" sz="2800" dirty="0" smtClean="0">
                <a:solidFill>
                  <a:prstClr val="black"/>
                </a:solidFill>
                <a:latin typeface="Times New Roman"/>
                <a:ea typeface="Calibri"/>
                <a:cs typeface="B Nazanin" panose="00000400000000000000" pitchFamily="2" charset="-78"/>
              </a:rPr>
              <a:t>ارتفاعی</a:t>
            </a:r>
            <a:endParaRPr lang="fa-IR" sz="2800" dirty="0">
              <a:solidFill>
                <a:prstClr val="black"/>
              </a:solidFill>
              <a:latin typeface="Times New Roman"/>
              <a:ea typeface="Calibri"/>
              <a:cs typeface="B Nazanin" panose="00000400000000000000" pitchFamily="2" charset="-78"/>
            </a:endParaRPr>
          </a:p>
          <a:p>
            <a:pPr marL="0" indent="0" algn="just" rtl="1">
              <a:lnSpc>
                <a:spcPct val="120000"/>
              </a:lnSpc>
              <a:spcBef>
                <a:spcPts val="0"/>
              </a:spcBef>
              <a:buNone/>
            </a:pPr>
            <a:r>
              <a:rPr lang="fa-IR" sz="3000" dirty="0" smtClean="0">
                <a:latin typeface="Times New Roman"/>
                <a:ea typeface="Calibri"/>
                <a:cs typeface="B Nazanin" panose="00000400000000000000" pitchFamily="2" charset="-78"/>
              </a:rPr>
              <a:t>- کنترل</a:t>
            </a:r>
            <a:r>
              <a:rPr lang="ar-SA" sz="3000" dirty="0" smtClean="0">
                <a:latin typeface="Times New Roman"/>
                <a:ea typeface="Calibri"/>
                <a:cs typeface="B Nazanin" panose="00000400000000000000" pitchFamily="2" charset="-78"/>
              </a:rPr>
              <a:t> </a:t>
            </a:r>
            <a:r>
              <a:rPr lang="ar-SA" sz="3000" dirty="0">
                <a:latin typeface="Times New Roman"/>
                <a:ea typeface="Calibri"/>
                <a:cs typeface="B Nazanin" panose="00000400000000000000" pitchFamily="2" charset="-78"/>
              </a:rPr>
              <a:t>مختصات ایستگاه‌های ماندگار و </a:t>
            </a:r>
            <a:r>
              <a:rPr lang="ar-SA" sz="3000" dirty="0" smtClean="0">
                <a:latin typeface="Times New Roman"/>
                <a:ea typeface="Calibri"/>
                <a:cs typeface="B Nazanin" panose="00000400000000000000" pitchFamily="2" charset="-78"/>
              </a:rPr>
              <a:t>اصلی</a:t>
            </a:r>
            <a:r>
              <a:rPr lang="fa-IR" sz="3000" dirty="0" smtClean="0">
                <a:latin typeface="Times New Roman"/>
                <a:ea typeface="Calibri"/>
                <a:cs typeface="B Nazanin" panose="00000400000000000000" pitchFamily="2" charset="-78"/>
              </a:rPr>
              <a:t> </a:t>
            </a:r>
            <a:endParaRPr lang="en-US" sz="3000" dirty="0">
              <a:latin typeface="Times New Roman"/>
              <a:ea typeface="Calibri"/>
              <a:cs typeface="B Nazanin" panose="00000400000000000000" pitchFamily="2" charset="-78"/>
            </a:endParaRPr>
          </a:p>
          <a:p>
            <a:pPr marL="109728" indent="0" algn="r" rtl="1">
              <a:buNone/>
            </a:pPr>
            <a:r>
              <a:rPr lang="fa-IR" sz="3000" dirty="0" smtClean="0">
                <a:latin typeface="Times New Roman"/>
                <a:ea typeface="Calibri"/>
                <a:cs typeface="B Nazanin" panose="00000400000000000000" pitchFamily="2" charset="-78"/>
              </a:rPr>
              <a:t>-</a:t>
            </a:r>
            <a:r>
              <a:rPr lang="ar-SA" sz="3000" dirty="0" smtClean="0">
                <a:latin typeface="Times New Roman"/>
                <a:ea typeface="Calibri"/>
                <a:cs typeface="B Nazanin" panose="00000400000000000000" pitchFamily="2" charset="-78"/>
              </a:rPr>
              <a:t>بررسی </a:t>
            </a:r>
            <a:r>
              <a:rPr lang="fa-IR" sz="3000" dirty="0" smtClean="0">
                <a:latin typeface="Times New Roman"/>
                <a:ea typeface="Calibri"/>
                <a:cs typeface="B Nazanin" panose="00000400000000000000" pitchFamily="2" charset="-78"/>
              </a:rPr>
              <a:t>و کنترل </a:t>
            </a:r>
            <a:r>
              <a:rPr lang="ar-SA" sz="3000" dirty="0" smtClean="0">
                <a:latin typeface="Times New Roman"/>
                <a:ea typeface="Calibri"/>
                <a:cs typeface="B Nazanin" panose="00000400000000000000" pitchFamily="2" charset="-78"/>
              </a:rPr>
              <a:t>مختصات </a:t>
            </a:r>
            <a:r>
              <a:rPr lang="ar-SA" sz="3000" dirty="0">
                <a:latin typeface="Times New Roman"/>
                <a:ea typeface="Calibri"/>
                <a:cs typeface="B Nazanin" panose="00000400000000000000" pitchFamily="2" charset="-78"/>
              </a:rPr>
              <a:t>تعدادي از نقاط برداشت </a:t>
            </a:r>
            <a:r>
              <a:rPr lang="ar-SA" sz="3000" dirty="0" smtClean="0">
                <a:latin typeface="Times New Roman"/>
                <a:ea typeface="Calibri"/>
                <a:cs typeface="B Nazanin" panose="00000400000000000000" pitchFamily="2" charset="-78"/>
              </a:rPr>
              <a:t>جزئيات</a:t>
            </a:r>
            <a:r>
              <a:rPr lang="fa-IR" sz="3000" dirty="0" smtClean="0">
                <a:latin typeface="Times New Roman"/>
                <a:ea typeface="Calibri"/>
                <a:cs typeface="B Nazanin" panose="00000400000000000000" pitchFamily="2" charset="-78"/>
              </a:rPr>
              <a:t> از نظر فاصله/مقیاس</a:t>
            </a:r>
          </a:p>
          <a:p>
            <a:pPr marL="109728" indent="0" algn="r" rtl="1">
              <a:buNone/>
            </a:pPr>
            <a:r>
              <a:rPr lang="fa-IR" sz="3000" dirty="0" smtClean="0">
                <a:latin typeface="Times New Roman"/>
                <a:cs typeface="B Nazanin" panose="00000400000000000000" pitchFamily="2" charset="-78"/>
              </a:rPr>
              <a:t>- کنترل نقاط کنترل زمینی پروژه های هوایی از نظر مسطحاتی، ارتفاعی </a:t>
            </a:r>
            <a:endParaRPr lang="fa-IR" sz="3000" dirty="0" smtClean="0">
              <a:cs typeface="B Nazanin" panose="00000400000000000000" pitchFamily="2" charset="-78"/>
            </a:endParaRPr>
          </a:p>
          <a:p>
            <a:pPr marL="109728" indent="0" algn="r" rt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>
                <a:solidFill>
                  <a:srgbClr val="464646"/>
                </a:solidFill>
                <a:cs typeface="B Nazanin" panose="00000400000000000000" pitchFamily="2" charset="-78"/>
              </a:rPr>
              <a:t>فرآیند نظارت و کنترل فنی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1448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r" rtl="1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4-کنترل میدانی</a:t>
            </a:r>
          </a:p>
          <a:p>
            <a:pPr marL="109728" indent="0" algn="r" rtl="1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-کنترل مسطحاتی و ارتفاعی تعدادی از ایستگاه های ماندگار و اصلی </a:t>
            </a:r>
          </a:p>
          <a:p>
            <a:pPr marL="109728" indent="0" algn="r" rtl="1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-کنترل مسطحاتی و ارتفاعی عوارض برداشت شده و ارتفاع زمین</a:t>
            </a:r>
          </a:p>
          <a:p>
            <a:pPr marL="109728" indent="0" algn="r" rtl="1">
              <a:buNone/>
            </a:pPr>
            <a:r>
              <a:rPr lang="fa-IR" sz="2800" dirty="0">
                <a:latin typeface="Swis721 BlkOul BT"/>
                <a:ea typeface="SimSun"/>
                <a:cs typeface="B Nazanin"/>
              </a:rPr>
              <a:t>دقت مختصات </a:t>
            </a:r>
            <a:r>
              <a:rPr lang="fa-IR" sz="2800" dirty="0" smtClean="0">
                <a:latin typeface="Swis721 BlkOul BT"/>
                <a:ea typeface="SimSun"/>
                <a:cs typeface="B Nazanin"/>
              </a:rPr>
              <a:t>مسطحاتی و ارتفاعی  </a:t>
            </a:r>
            <a:r>
              <a:rPr lang="fa-IR" sz="2800" dirty="0">
                <a:latin typeface="Swis721 BlkOul BT"/>
                <a:ea typeface="SimSun"/>
                <a:cs typeface="B Nazanin"/>
              </a:rPr>
              <a:t>ایستگاه‌ها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marL="109728" indent="0" algn="r" rtl="1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-کنترل و انطباق نقشه ها با وضع موجود منطقه</a:t>
            </a:r>
          </a:p>
          <a:p>
            <a:pPr marL="109728" indent="0" algn="r" rtl="1">
              <a:buNone/>
            </a:pPr>
            <a:r>
              <a:rPr lang="fa-IR" sz="2800" dirty="0">
                <a:latin typeface="Swis721 BlkOul BT"/>
                <a:ea typeface="SimSun"/>
                <a:cs typeface="B Nazanin"/>
              </a:rPr>
              <a:t>تکمیل بودن </a:t>
            </a:r>
            <a:r>
              <a:rPr lang="fa-IR" sz="2800" dirty="0" smtClean="0">
                <a:latin typeface="Swis721 BlkOul BT"/>
                <a:ea typeface="SimSun"/>
                <a:cs typeface="B Nazanin"/>
              </a:rPr>
              <a:t>عوارض</a:t>
            </a:r>
          </a:p>
          <a:p>
            <a:pPr marL="109728" indent="0" algn="r" rtl="1">
              <a:buNone/>
            </a:pPr>
            <a:r>
              <a:rPr lang="fa-IR" sz="2800" dirty="0">
                <a:latin typeface="Swis721 BlkOul BT"/>
                <a:ea typeface="SimSun"/>
                <a:cs typeface="B Nazanin"/>
              </a:rPr>
              <a:t>کیفیت </a:t>
            </a:r>
            <a:r>
              <a:rPr lang="fa-IR" sz="2800" dirty="0" smtClean="0">
                <a:latin typeface="Swis721 BlkOul BT"/>
                <a:ea typeface="SimSun"/>
                <a:cs typeface="B Nazanin"/>
              </a:rPr>
              <a:t>مسطحاتی و ارتفاعی نقشه‌ها</a:t>
            </a:r>
            <a:endParaRPr lang="fa-IR" sz="2800" dirty="0" smtClean="0">
              <a:cs typeface="B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>
                <a:solidFill>
                  <a:srgbClr val="464646"/>
                </a:solidFill>
                <a:cs typeface="B Nazanin" panose="00000400000000000000" pitchFamily="2" charset="-78"/>
              </a:rPr>
              <a:t>فرآیند نظارت و کنترل فنی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41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 algn="r" rtl="1">
              <a:buClr>
                <a:srgbClr val="2DA2BF"/>
              </a:buClr>
              <a:buNone/>
            </a:pPr>
            <a:r>
              <a:rPr lang="fa-IR" sz="2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پس از تائید کنترل ستادی عملیات زمینی و ارسال مدارک گویا سازی</a:t>
            </a:r>
          </a:p>
          <a:p>
            <a:pPr marL="109728" lvl="0" indent="0" algn="r" rtl="1">
              <a:buClr>
                <a:srgbClr val="2DA2BF"/>
              </a:buClr>
              <a:buNone/>
            </a:pPr>
            <a:r>
              <a:rPr lang="fa-IR" sz="2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-</a:t>
            </a:r>
            <a:r>
              <a:rPr lang="fa-IR" sz="2800" dirty="0">
                <a:solidFill>
                  <a:prstClr val="black"/>
                </a:solidFill>
                <a:cs typeface="B Nazanin" panose="00000400000000000000" pitchFamily="2" charset="-78"/>
              </a:rPr>
              <a:t>کنترل </a:t>
            </a:r>
            <a:r>
              <a:rPr lang="fa-IR" sz="2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گویا سازی عوارض( معابر، ابنیه ها، نوع پوشش گیاهی، زراعت، باغ)</a:t>
            </a:r>
          </a:p>
          <a:p>
            <a:pPr marL="109728" lvl="0" indent="0" algn="r" rtl="1">
              <a:buClr>
                <a:srgbClr val="2DA2BF"/>
              </a:buClr>
              <a:buNone/>
            </a:pPr>
            <a:r>
              <a:rPr lang="fa-IR" sz="2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-ملاک کنترل تصاویر مورد استفاده است نه وضع موجود</a:t>
            </a:r>
          </a:p>
          <a:p>
            <a:pPr marL="109728" lvl="0" indent="0" algn="r" rtl="1">
              <a:buClr>
                <a:srgbClr val="2DA2BF"/>
              </a:buClr>
              <a:buNone/>
            </a:pPr>
            <a:r>
              <a:rPr lang="fa-IR" sz="2800" smtClean="0">
                <a:solidFill>
                  <a:prstClr val="black"/>
                </a:solidFill>
                <a:cs typeface="B Nazanin" panose="00000400000000000000" pitchFamily="2" charset="-78"/>
              </a:rPr>
              <a:t>-ملاک گویا سازی معابر</a:t>
            </a:r>
            <a:endParaRPr lang="fa-IR" sz="2800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4400" dirty="0">
                <a:solidFill>
                  <a:srgbClr val="464646"/>
                </a:solidFill>
                <a:cs typeface="B Nazanin" panose="00000400000000000000" pitchFamily="2" charset="-78"/>
              </a:rPr>
              <a:t>فرآیند نظارت و کنترل فنی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118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Courier New" panose="02070309020205020404" pitchFamily="49" charset="0"/>
              <a:buChar char="o"/>
            </a:pPr>
            <a:r>
              <a:rPr lang="fa-IR" dirty="0" smtClean="0">
                <a:cs typeface="B Nazanin" panose="00000400000000000000" pitchFamily="2" charset="-78"/>
              </a:rPr>
              <a:t>نظارت و کنترل مجدد: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در صورتیکه کارشناس ناظر حین انجام کار موارد ایراد زیادی </a:t>
            </a:r>
            <a:r>
              <a:rPr lang="fa-IR" dirty="0" smtClean="0">
                <a:cs typeface="B Nazanin" panose="00000400000000000000" pitchFamily="2" charset="-78"/>
              </a:rPr>
              <a:t>مشاهده یاحجم </a:t>
            </a:r>
            <a:r>
              <a:rPr lang="fa-IR" dirty="0" smtClean="0">
                <a:cs typeface="B Nazanin" panose="00000400000000000000" pitchFamily="2" charset="-78"/>
              </a:rPr>
              <a:t>قرارداد زیاد باشد.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در صورتیکه پس از کنترل میدانی دقت شبکه و عوارض برداشت شده با توجه به مقیاس مناسب نباشد.</a:t>
            </a:r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a-IR" dirty="0" smtClean="0">
                <a:cs typeface="B Nazanin" panose="00000400000000000000" pitchFamily="2" charset="-78"/>
              </a:rPr>
              <a:t>مواردی که نامه اعلام ایرادات و اشکالات محاسبات به مشاور زده می شود: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نقص در ارسال مدارک و مستندات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وجود ایرادات فنی در هنگام کنترل ستادی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نامه ایرادات </a:t>
            </a:r>
            <a:r>
              <a:rPr lang="fa-IR" u="sng" dirty="0" smtClean="0">
                <a:cs typeface="B Nazanin" panose="00000400000000000000" pitchFamily="2" charset="-78"/>
              </a:rPr>
              <a:t>خطاب</a:t>
            </a:r>
            <a:r>
              <a:rPr lang="fa-IR" dirty="0" smtClean="0">
                <a:cs typeface="B Nazanin" panose="00000400000000000000" pitchFamily="2" charset="-78"/>
              </a:rPr>
              <a:t> به مشاور مورد پیمان زده می شود نه عوامل انجام کار و رونوشت به کارفرما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4400" dirty="0">
                <a:solidFill>
                  <a:srgbClr val="464646"/>
                </a:solidFill>
                <a:cs typeface="B Nazanin" panose="00000400000000000000" pitchFamily="2" charset="-78"/>
              </a:rPr>
              <a:t>فرآیند نظارت و کنترل فنی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533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buFont typeface="Courier New" panose="02070309020205020404" pitchFamily="49" charset="0"/>
              <a:buChar char="o"/>
            </a:pPr>
            <a:r>
              <a:rPr lang="fa-IR" dirty="0" smtClean="0">
                <a:cs typeface="B Nazanin" panose="00000400000000000000" pitchFamily="2" charset="-78"/>
              </a:rPr>
              <a:t>مواردی که مشاور ملزم به انجام است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رعایت دستورالعمل ها و استاندارد ها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رعایت شرح خدمات قرارداد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حضور کامل عوامل انجام کار در نظارت حین انجام کار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حضور سرپرست پروه در هنگام کنترل میدانی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ارسال کامل مدارک و مستندات</a:t>
            </a:r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a-IR" dirty="0" smtClean="0">
                <a:cs typeface="B Nazanin" panose="00000400000000000000" pitchFamily="2" charset="-78"/>
              </a:rPr>
              <a:t>کارشناس ناظر: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رعایت تمامی موارد و بندهای نشریه 253 در هر مرحله مربوط به وی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هماهنگی با مشاور و سرپرست گروه در هنگام نظارت های ستادی و میدانی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کنترل رعایت شرح خدمات با کار صورت گرفته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تمامی مکاتبات بین مشاور رونوشت به کارفرما هم شود</a:t>
            </a:r>
          </a:p>
          <a:p>
            <a:pPr algn="r" rtl="1"/>
            <a:endParaRPr lang="fa-IR" dirty="0" smtClean="0">
              <a:cs typeface="B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4400" dirty="0">
                <a:solidFill>
                  <a:srgbClr val="464646"/>
                </a:solidFill>
                <a:cs typeface="B Nazanin" panose="00000400000000000000" pitchFamily="2" charset="-78"/>
              </a:rPr>
              <a:t>فرآیند نظارت و کنترل فنی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489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1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600" dirty="0" smtClean="0">
                <a:latin typeface="Times New Roman"/>
                <a:ea typeface="Calibri"/>
                <a:cs typeface="B Nazanin"/>
              </a:rPr>
              <a:t>خدمات</a:t>
            </a:r>
            <a:r>
              <a:rPr lang="fa-IR" sz="3600" dirty="0" smtClean="0">
                <a:latin typeface="Times New Roman"/>
                <a:ea typeface="Calibri"/>
                <a:cs typeface="B Nazanin"/>
              </a:rPr>
              <a:t>ی که</a:t>
            </a:r>
            <a:r>
              <a:rPr lang="ar-SA" sz="3600" dirty="0" smtClean="0">
                <a:latin typeface="Times New Roman"/>
                <a:ea typeface="Calibri"/>
                <a:cs typeface="B Nazanin"/>
              </a:rPr>
              <a:t> </a:t>
            </a:r>
            <a:r>
              <a:rPr lang="ar-SA" sz="3600" dirty="0">
                <a:latin typeface="Times New Roman"/>
                <a:ea typeface="Calibri"/>
                <a:cs typeface="B Nazanin"/>
              </a:rPr>
              <a:t>دربرگیرنده علم و فن اندازه‌گیری، پردازش، تجزیه و تحلیل، تفسیر، نمایش، انتشار و بهره‌برداری از داده‌های مکانی و اطلاعات جغرافیایی در مورد سطح زمین و یا بستر پهنه‌های آبی </a:t>
            </a:r>
            <a:endParaRPr lang="en-US" sz="3600" dirty="0">
              <a:cs typeface="B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4400" dirty="0">
                <a:effectLst/>
                <a:latin typeface="Times New Roman"/>
                <a:ea typeface="Calibri"/>
                <a:cs typeface="B Nazanin"/>
              </a:rPr>
              <a:t>خدمات نقشه‌برداری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2015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lnSpc>
                <a:spcPct val="120000"/>
              </a:lnSpc>
              <a:spcBef>
                <a:spcPts val="0"/>
              </a:spcBef>
              <a:buNone/>
            </a:pPr>
            <a:r>
              <a:rPr lang="ar-SA" sz="2800" dirty="0" smtClean="0">
                <a:latin typeface="Times New Roman"/>
                <a:ea typeface="Calibri"/>
                <a:cs typeface="B Nazanin"/>
              </a:rPr>
              <a:t> </a:t>
            </a:r>
            <a:r>
              <a:rPr lang="ar-SA" sz="2800" dirty="0">
                <a:latin typeface="Times New Roman"/>
                <a:ea typeface="Calibri"/>
                <a:cs typeface="B Nazanin"/>
              </a:rPr>
              <a:t>نقشه‌برداری زمینی عبارت است از مجموعه عملیات طراحی، شناسایی، مشاهدات و گردآوری اطلاعات، محاسبه و پردازش به‌منظور تهیه یا پیاده سازی نقشه و اطلاعات مکانی به طریقه مستقیم </a:t>
            </a:r>
            <a:r>
              <a:rPr lang="ar-SA" sz="2800" dirty="0" smtClean="0">
                <a:latin typeface="Times New Roman"/>
                <a:ea typeface="Calibri"/>
                <a:cs typeface="B Nazanin"/>
              </a:rPr>
              <a:t>زمینی</a:t>
            </a:r>
            <a:endParaRPr lang="fa-IR" sz="2800" dirty="0" smtClean="0">
              <a:latin typeface="Times New Roman"/>
              <a:ea typeface="Calibri"/>
              <a:cs typeface="B Nazanin"/>
            </a:endParaRPr>
          </a:p>
          <a:p>
            <a:pPr marL="0" indent="0" algn="just" rtl="1">
              <a:lnSpc>
                <a:spcPct val="120000"/>
              </a:lnSpc>
              <a:spcBef>
                <a:spcPts val="0"/>
              </a:spcBef>
              <a:buNone/>
            </a:pPr>
            <a:endParaRPr lang="en-US" sz="2000" dirty="0">
              <a:latin typeface="Times New Roman"/>
              <a:ea typeface="Calibri"/>
              <a:cs typeface="B Nazanin"/>
            </a:endParaRPr>
          </a:p>
          <a:p>
            <a:pPr marL="109728" indent="0" algn="r" rt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4400" dirty="0">
                <a:latin typeface="Times New Roman"/>
                <a:ea typeface="Calibri"/>
                <a:cs typeface="B Nazanin"/>
              </a:rPr>
              <a:t>نقشه‌برداری زمینی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4414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lnSpc>
                <a:spcPct val="120000"/>
              </a:lnSpc>
              <a:spcBef>
                <a:spcPts val="0"/>
              </a:spcBef>
              <a:buNone/>
            </a:pPr>
            <a:r>
              <a:rPr lang="ar-SA" sz="2800" dirty="0" smtClean="0">
                <a:latin typeface="Times New Roman"/>
                <a:ea typeface="Calibri"/>
                <a:cs typeface="B Nazanin"/>
              </a:rPr>
              <a:t>اعلام </a:t>
            </a:r>
            <a:r>
              <a:rPr lang="ar-SA" sz="2800" dirty="0">
                <a:latin typeface="Times New Roman"/>
                <a:ea typeface="Calibri"/>
                <a:cs typeface="B Nazanin"/>
              </a:rPr>
              <a:t>وصول قرارداد نامه­ای است که در پاسخ به درخواست کارفرما از طرف اداره کل نظارت، کنترل فنی و استاندارد تنظیم و به کارفرما ارسال می­شود که در این آیین‌نامه اعلام وصول نامیده می‌شود.</a:t>
            </a:r>
            <a:endParaRPr lang="en-US" sz="2000" dirty="0">
              <a:latin typeface="Times New Roman"/>
              <a:ea typeface="Calibri"/>
              <a:cs typeface="B Nazanin"/>
            </a:endParaRPr>
          </a:p>
          <a:p>
            <a:pPr algn="r" rt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indent="-256032" algn="r" rtl="1">
              <a:spcBef>
                <a:spcPts val="1200"/>
              </a:spcBef>
              <a:spcAft>
                <a:spcPts val="600"/>
              </a:spcAft>
            </a:pPr>
            <a:r>
              <a:rPr lang="fa-IR" sz="4400" dirty="0">
                <a:solidFill>
                  <a:srgbClr val="000000"/>
                </a:solidFill>
                <a:effectLst/>
                <a:latin typeface="Times New Roman Bold"/>
                <a:ea typeface="Calibri"/>
                <a:cs typeface="B Nazanin"/>
              </a:rPr>
              <a:t>اعلام وصول </a:t>
            </a:r>
            <a:r>
              <a:rPr lang="fa-IR" sz="4400" dirty="0" smtClean="0">
                <a:solidFill>
                  <a:srgbClr val="000000"/>
                </a:solidFill>
                <a:effectLst/>
                <a:latin typeface="Times New Roman Bold"/>
                <a:ea typeface="Calibri"/>
                <a:cs typeface="B Nazanin"/>
              </a:rPr>
              <a:t>قرارداد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 Bold"/>
                <a:ea typeface="Calibri"/>
                <a:cs typeface="B Nazanin"/>
              </a:rPr>
              <a:t/>
            </a:r>
            <a:br>
              <a:rPr lang="en-US" sz="2400" b="0" dirty="0">
                <a:solidFill>
                  <a:srgbClr val="000000"/>
                </a:solidFill>
                <a:effectLst/>
                <a:latin typeface="Times New Roman Bold"/>
                <a:ea typeface="Calibri"/>
                <a:cs typeface="B Nazanin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494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180340" algn="just" rtl="1">
              <a:lnSpc>
                <a:spcPct val="120000"/>
              </a:lnSpc>
              <a:spcBef>
                <a:spcPts val="0"/>
              </a:spcBef>
            </a:pPr>
            <a:r>
              <a:rPr lang="ar-SA" sz="2800" dirty="0" smtClean="0">
                <a:latin typeface="Times New Roman"/>
                <a:ea typeface="Calibri"/>
                <a:cs typeface="B Nazanin"/>
              </a:rPr>
              <a:t>تمامی </a:t>
            </a:r>
            <a:r>
              <a:rPr lang="ar-SA" sz="2800" dirty="0">
                <a:latin typeface="Times New Roman"/>
                <a:ea typeface="Calibri"/>
                <a:cs typeface="B Nazanin"/>
              </a:rPr>
              <a:t>فعالیت‌های طراحی‌شده و نظام گرا که توسط دستگاه نظارت برای ایجاد اطمینان از اینکه عملیات مورد قرارداد به‌درستی انجام شده و محصول نهایی دارای کیفیت موردنظر می‌باشد، عملیات نظارت و کنترل فنی نامیده می‌شود.</a:t>
            </a:r>
            <a:endParaRPr lang="en-US" sz="2800" dirty="0">
              <a:latin typeface="Times New Roman"/>
              <a:ea typeface="Calibri"/>
              <a:cs typeface="B Nazanin"/>
            </a:endParaRPr>
          </a:p>
          <a:p>
            <a:pPr algn="r" rt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indent="-256032" algn="r" rtl="1">
              <a:spcBef>
                <a:spcPts val="1200"/>
              </a:spcBef>
              <a:spcAft>
                <a:spcPts val="600"/>
              </a:spcAft>
            </a:pPr>
            <a:r>
              <a:rPr lang="fa-IR" sz="4400" dirty="0">
                <a:solidFill>
                  <a:srgbClr val="000000"/>
                </a:solidFill>
                <a:effectLst/>
                <a:latin typeface="Times New Roman Bold"/>
                <a:ea typeface="Calibri"/>
                <a:cs typeface="B Nazanin"/>
              </a:rPr>
              <a:t>عملیات نظارت و کنترل فنی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 Bold"/>
                <a:ea typeface="Calibri"/>
                <a:cs typeface="B Nazanin"/>
              </a:rPr>
              <a:t/>
            </a:r>
            <a:br>
              <a:rPr lang="en-US" sz="2400" b="0" dirty="0">
                <a:solidFill>
                  <a:srgbClr val="000000"/>
                </a:solidFill>
                <a:effectLst/>
                <a:latin typeface="Times New Roman Bold"/>
                <a:ea typeface="Calibri"/>
                <a:cs typeface="B Nazanin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00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180340" algn="justLow" rtl="1">
              <a:lnSpc>
                <a:spcPct val="150000"/>
              </a:lnSpc>
              <a:spcBef>
                <a:spcPts val="0"/>
              </a:spcBef>
            </a:pPr>
            <a:r>
              <a:rPr lang="ar-SA" sz="2800" dirty="0">
                <a:latin typeface="Times New Roman"/>
                <a:ea typeface="Calibri"/>
                <a:cs typeface="B Nazanin"/>
              </a:rPr>
              <a:t>مهندس ناظر فردی است که دارای تحصیلات لیسانس و بالاتر در رشته نقشه‌برداری و گرایش­های مرتبط بوده و حائز شرایط ذیل باشد</a:t>
            </a:r>
            <a:r>
              <a:rPr lang="ar-SA" sz="2800" dirty="0" smtClean="0">
                <a:latin typeface="Times New Roman"/>
                <a:ea typeface="Calibri"/>
                <a:cs typeface="B Nazanin"/>
              </a:rPr>
              <a:t>:</a:t>
            </a:r>
            <a:endParaRPr lang="fa-IR" sz="2800" dirty="0" smtClean="0">
              <a:latin typeface="Times New Roman"/>
              <a:ea typeface="Calibri"/>
              <a:cs typeface="B Nazanin"/>
            </a:endParaRPr>
          </a:p>
          <a:p>
            <a:pPr marL="0" indent="180340" algn="r" rtl="1">
              <a:lnSpc>
                <a:spcPct val="150000"/>
              </a:lnSpc>
              <a:spcBef>
                <a:spcPts val="0"/>
              </a:spcBef>
            </a:pPr>
            <a:r>
              <a:rPr lang="ar-SA" sz="2800" dirty="0">
                <a:latin typeface="Times New Roman"/>
                <a:ea typeface="Calibri"/>
                <a:cs typeface="B Nazanin"/>
              </a:rPr>
              <a:t>تابعیت کشور جمهوری اسلامی ایران</a:t>
            </a:r>
            <a:endParaRPr lang="en-US" sz="2800" dirty="0">
              <a:latin typeface="Times New Roman"/>
              <a:ea typeface="Calibri"/>
              <a:cs typeface="B Nazanin"/>
            </a:endParaRPr>
          </a:p>
          <a:p>
            <a:pPr marL="0" indent="180340" algn="r" rtl="1">
              <a:lnSpc>
                <a:spcPct val="150000"/>
              </a:lnSpc>
              <a:spcBef>
                <a:spcPts val="0"/>
              </a:spcBef>
            </a:pPr>
            <a:r>
              <a:rPr lang="ar-SA" sz="2800" dirty="0" smtClean="0">
                <a:latin typeface="Times New Roman"/>
                <a:ea typeface="Calibri"/>
                <a:cs typeface="B Nazanin"/>
              </a:rPr>
              <a:t>حداقل </a:t>
            </a:r>
            <a:r>
              <a:rPr lang="ar-SA" sz="2800" dirty="0">
                <a:latin typeface="Times New Roman"/>
                <a:ea typeface="Calibri"/>
                <a:cs typeface="B Nazanin"/>
              </a:rPr>
              <a:t>5 سال سابقه کار مفید پس از تحصیلات دانشگاهی</a:t>
            </a:r>
            <a:endParaRPr lang="en-US" sz="2800" dirty="0">
              <a:latin typeface="Times New Roman"/>
              <a:ea typeface="Calibri"/>
              <a:cs typeface="B Nazanin"/>
            </a:endParaRPr>
          </a:p>
          <a:p>
            <a:pPr marL="0" indent="180340" algn="r" rtl="1">
              <a:lnSpc>
                <a:spcPct val="150000"/>
              </a:lnSpc>
              <a:spcBef>
                <a:spcPts val="0"/>
              </a:spcBef>
            </a:pPr>
            <a:r>
              <a:rPr lang="ar-SA" sz="2800" dirty="0" smtClean="0">
                <a:latin typeface="Times New Roman"/>
                <a:ea typeface="Calibri"/>
                <a:cs typeface="B Nazanin"/>
              </a:rPr>
              <a:t> </a:t>
            </a:r>
            <a:r>
              <a:rPr lang="ar-SA" sz="2800" dirty="0">
                <a:latin typeface="Times New Roman"/>
                <a:ea typeface="Calibri"/>
                <a:cs typeface="B Nazanin"/>
              </a:rPr>
              <a:t>حسن شهرت</a:t>
            </a:r>
            <a:endParaRPr lang="en-US" sz="2800" dirty="0">
              <a:latin typeface="Times New Roman"/>
              <a:ea typeface="Calibri"/>
              <a:cs typeface="B Nazanin"/>
            </a:endParaRPr>
          </a:p>
          <a:p>
            <a:pPr algn="r" rtl="1"/>
            <a:r>
              <a:rPr lang="ar-SA" sz="2800" dirty="0" smtClean="0">
                <a:latin typeface="Times New Roman"/>
                <a:ea typeface="Calibri"/>
                <a:cs typeface="B Nazanin"/>
              </a:rPr>
              <a:t>صلاحیت</a:t>
            </a:r>
            <a:r>
              <a:rPr lang="ar-SA" sz="2800" dirty="0">
                <a:latin typeface="Times New Roman"/>
                <a:ea typeface="Calibri"/>
                <a:cs typeface="B Nazanin"/>
              </a:rPr>
              <a:t>، تخصص و تجربه مورد قبول کمیته تشخیص صلاحیت مهندس ناظر </a:t>
            </a:r>
            <a:endParaRPr lang="en-US" sz="2800" dirty="0">
              <a:latin typeface="Times New Roman"/>
              <a:ea typeface="Calibri"/>
              <a:cs typeface="B Nazanin"/>
            </a:endParaRPr>
          </a:p>
          <a:p>
            <a:pPr algn="r" rt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4400" dirty="0">
                <a:effectLst/>
                <a:latin typeface="Times New Roman"/>
                <a:ea typeface="Calibri"/>
                <a:cs typeface="B Nazanin"/>
              </a:rPr>
              <a:t>مهندس ناظر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24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r" rtl="1">
              <a:buNone/>
            </a:pPr>
            <a:r>
              <a:rPr lang="fa-IR" sz="2800" dirty="0" smtClean="0">
                <a:latin typeface="Times New Roman"/>
                <a:ea typeface="Calibri"/>
                <a:cs typeface="B Nazanin"/>
              </a:rPr>
              <a:t>1-ارسال فرم شماره 1(فرم شروع عملیات زمینی)</a:t>
            </a:r>
          </a:p>
          <a:p>
            <a:pPr marL="109728" indent="0" algn="r" rtl="1">
              <a:buNone/>
            </a:pPr>
            <a:r>
              <a:rPr lang="ar-SA" sz="3200" dirty="0" smtClean="0">
                <a:latin typeface="Times New Roman"/>
                <a:ea typeface="Calibri"/>
                <a:cs typeface="B Nazanin"/>
              </a:rPr>
              <a:t>مشاور </a:t>
            </a:r>
            <a:r>
              <a:rPr lang="ar-SA" sz="3200" dirty="0">
                <a:latin typeface="Times New Roman"/>
                <a:ea typeface="Calibri"/>
                <a:cs typeface="B Nazanin"/>
              </a:rPr>
              <a:t>موظف است قبل از شروع عملیات </a:t>
            </a:r>
            <a:r>
              <a:rPr lang="ar-SA" sz="3200" dirty="0" smtClean="0">
                <a:latin typeface="Times New Roman"/>
                <a:ea typeface="Calibri"/>
                <a:cs typeface="B Nazanin"/>
              </a:rPr>
              <a:t>اجرایی</a:t>
            </a:r>
            <a:r>
              <a:rPr lang="fa-IR" sz="3200" dirty="0" smtClean="0">
                <a:latin typeface="Times New Roman"/>
                <a:ea typeface="Calibri"/>
                <a:cs typeface="B Nazanin"/>
              </a:rPr>
              <a:t> تهیه نقشه بروش مستقیم زمینی، هوایی/پهپادی، آبنگاری</a:t>
            </a:r>
            <a:r>
              <a:rPr lang="ar-SA" sz="3200" dirty="0" smtClean="0">
                <a:latin typeface="Times New Roman"/>
                <a:ea typeface="Calibri"/>
                <a:cs typeface="B Nazanin"/>
              </a:rPr>
              <a:t>، </a:t>
            </a:r>
            <a:r>
              <a:rPr lang="ar-SA" sz="3200" dirty="0">
                <a:solidFill>
                  <a:srgbClr val="FF0000"/>
                </a:solidFill>
                <a:latin typeface="Times New Roman"/>
                <a:ea typeface="Calibri"/>
                <a:cs typeface="B Nazanin"/>
              </a:rPr>
              <a:t>فرم شماره ۱ </a:t>
            </a:r>
            <a:r>
              <a:rPr lang="ar-SA" sz="3200" dirty="0">
                <a:latin typeface="Times New Roman"/>
                <a:ea typeface="Calibri"/>
                <a:cs typeface="B Nazanin"/>
              </a:rPr>
              <a:t>را تکمیل و به دستگاه نظارت تحویل نماید. درصورتی‌که شروع عملیات مهندس مشاور قبل از انعقاد رسمی قرارداد باشد مهندس مشاور موظف است مراتب را به نحو مقتضی به سازمان اطلاع دهد.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 smtClean="0">
                <a:cs typeface="B Nazanin" panose="00000400000000000000" pitchFamily="2" charset="-78"/>
              </a:rPr>
              <a:t>فرآیند نظارت و کنترل فنی</a:t>
            </a:r>
            <a:endParaRPr lang="en-US" sz="4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200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4636"/>
            <a:ext cx="6858000" cy="682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58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r" rtl="1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2-نظارت حین انجام کار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SA" sz="2800" dirty="0">
                <a:latin typeface="Times New Roman"/>
                <a:ea typeface="Calibri"/>
                <a:cs typeface="B Nazanin"/>
              </a:rPr>
              <a:t>بررسی صلاحیت مسئول و افراد گروه </a:t>
            </a:r>
            <a:endParaRPr lang="fa-IR" sz="2800" dirty="0" smtClean="0">
              <a:latin typeface="Times New Roman"/>
              <a:ea typeface="Calibri"/>
              <a:cs typeface="B Nazanin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SA" sz="2800" dirty="0">
                <a:latin typeface="Times New Roman"/>
                <a:ea typeface="Calibri"/>
                <a:cs typeface="B Nazanin"/>
              </a:rPr>
              <a:t>حصول اطمینان از صحت و دقت تجهیزات فنی بکار گرفته شده </a:t>
            </a:r>
            <a:endParaRPr lang="fa-IR" sz="2800" dirty="0" smtClean="0">
              <a:latin typeface="Times New Roman"/>
              <a:ea typeface="Calibri"/>
              <a:cs typeface="B Nazanin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SA" sz="2800" dirty="0">
                <a:latin typeface="Times New Roman"/>
                <a:ea typeface="Calibri"/>
                <a:cs typeface="B Nazanin"/>
              </a:rPr>
              <a:t>بررسی ابعاد </a:t>
            </a:r>
            <a:r>
              <a:rPr lang="fa-IR" sz="2800" dirty="0" smtClean="0">
                <a:latin typeface="Times New Roman"/>
                <a:ea typeface="Calibri"/>
                <a:cs typeface="B Nazanin"/>
              </a:rPr>
              <a:t>، تراکم و </a:t>
            </a:r>
            <a:r>
              <a:rPr lang="ar-SA" sz="2800" dirty="0" smtClean="0">
                <a:latin typeface="Times New Roman"/>
                <a:ea typeface="Calibri"/>
                <a:cs typeface="B Nazanin"/>
              </a:rPr>
              <a:t> </a:t>
            </a:r>
            <a:r>
              <a:rPr lang="ar-SA" sz="2800" dirty="0">
                <a:latin typeface="Times New Roman"/>
                <a:ea typeface="Calibri"/>
                <a:cs typeface="B Nazanin"/>
              </a:rPr>
              <a:t>کیفیت ساختمانی درصدی از ایستگاه‌های </a:t>
            </a:r>
            <a:r>
              <a:rPr lang="fa-IR" sz="2800" dirty="0" smtClean="0">
                <a:latin typeface="Times New Roman"/>
                <a:ea typeface="Calibri"/>
                <a:cs typeface="B Nazanin"/>
              </a:rPr>
              <a:t>ماندگار و اصلی با توجه به مقیاس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-IR" sz="2800" dirty="0" smtClean="0">
                <a:latin typeface="Times New Roman"/>
                <a:ea typeface="Calibri"/>
                <a:cs typeface="B Nazanin"/>
              </a:rPr>
              <a:t>نظارت بر نحوه </a:t>
            </a:r>
            <a:r>
              <a:rPr lang="ar-SA" sz="2800" dirty="0" smtClean="0">
                <a:latin typeface="Times New Roman"/>
                <a:ea typeface="Calibri"/>
                <a:cs typeface="B Nazanin"/>
              </a:rPr>
              <a:t>اتصال </a:t>
            </a:r>
            <a:r>
              <a:rPr lang="ar-SA" sz="2800" dirty="0">
                <a:latin typeface="Times New Roman"/>
                <a:ea typeface="Calibri"/>
                <a:cs typeface="B Nazanin"/>
              </a:rPr>
              <a:t>ایستگاه های ماندگار و اصلی</a:t>
            </a:r>
            <a:r>
              <a:rPr lang="ar-SA" sz="2800" dirty="0">
                <a:solidFill>
                  <a:srgbClr val="00B050"/>
                </a:solidFill>
                <a:latin typeface="Times New Roman"/>
                <a:ea typeface="Calibri"/>
                <a:cs typeface="B Nazanin"/>
              </a:rPr>
              <a:t> </a:t>
            </a:r>
            <a:r>
              <a:rPr lang="ar-SA" sz="2800" dirty="0">
                <a:latin typeface="Times New Roman"/>
                <a:ea typeface="Calibri"/>
                <a:cs typeface="B Nazanin"/>
              </a:rPr>
              <a:t>به شبکه نقاط سراسری </a:t>
            </a:r>
            <a:endParaRPr lang="fa-IR" sz="2800" dirty="0" smtClean="0">
              <a:latin typeface="Times New Roman"/>
              <a:ea typeface="Calibri"/>
              <a:cs typeface="B Nazanin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-IR" sz="2800" dirty="0" smtClean="0">
                <a:latin typeface="Times New Roman"/>
                <a:ea typeface="Calibri"/>
                <a:cs typeface="B Nazanin"/>
              </a:rPr>
              <a:t>نظارت بر نحوه انجام مشاهدات مسطحاتی و ارتفاعی شبکه ایستگاه ها</a:t>
            </a:r>
          </a:p>
          <a:p>
            <a:pPr lvl="0" algn="r" rtl="1">
              <a:buClr>
                <a:srgbClr val="2DA2BF"/>
              </a:buClr>
              <a:buFont typeface="Wingdings" panose="05000000000000000000" pitchFamily="2" charset="2"/>
              <a:buChar char="q"/>
            </a:pPr>
            <a:r>
              <a:rPr lang="fa-IR" sz="2800" dirty="0">
                <a:solidFill>
                  <a:prstClr val="black"/>
                </a:solidFill>
                <a:latin typeface="Times New Roman"/>
                <a:ea typeface="Calibri"/>
                <a:cs typeface="B Nazanin"/>
              </a:rPr>
              <a:t>بررسی نحوه انجام کار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-IR" sz="2800" dirty="0" smtClean="0">
                <a:latin typeface="Times New Roman"/>
                <a:ea typeface="Calibri"/>
                <a:cs typeface="B Nazanin"/>
              </a:rPr>
              <a:t>نحوه و روش انجام برداشت عوارض/ نقاط کنترل زمینی پروژه های هوایی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-IR" sz="2800" dirty="0" smtClean="0">
                <a:latin typeface="Times New Roman"/>
                <a:ea typeface="Calibri"/>
                <a:cs typeface="B Nazanin"/>
              </a:rPr>
              <a:t>راهنمایی جهت رفع مشکلات فنی پیش روی عملیات نقشه برداری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-IR" sz="2800" dirty="0" smtClean="0">
                <a:latin typeface="Times New Roman"/>
                <a:ea typeface="Calibri"/>
                <a:cs typeface="B Nazanin"/>
              </a:rPr>
              <a:t>تکمیل فرم نظارت حین انجام کار </a:t>
            </a:r>
          </a:p>
          <a:p>
            <a:pPr marL="109728" indent="0" algn="r" rtl="1">
              <a:buNone/>
            </a:pP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>
                <a:solidFill>
                  <a:srgbClr val="464646"/>
                </a:solidFill>
                <a:cs typeface="B Nazanin" panose="00000400000000000000" pitchFamily="2" charset="-78"/>
              </a:rPr>
              <a:t>فرآیند نظارت و کنترل فنی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6642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168</TotalTime>
  <Words>750</Words>
  <Application>Microsoft Office PowerPoint</Application>
  <PresentationFormat>On-screen Show (4:3)</PresentationFormat>
  <Paragraphs>70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SimSun</vt:lpstr>
      <vt:lpstr>B Nazanin</vt:lpstr>
      <vt:lpstr>Calibri</vt:lpstr>
      <vt:lpstr>Courier New</vt:lpstr>
      <vt:lpstr>Lucida Sans Unicode</vt:lpstr>
      <vt:lpstr>Swis721 BlkOul BT</vt:lpstr>
      <vt:lpstr>Times New Roman</vt:lpstr>
      <vt:lpstr>Times New Roman Bold</vt:lpstr>
      <vt:lpstr>Verdana</vt:lpstr>
      <vt:lpstr>Wingdings</vt:lpstr>
      <vt:lpstr>Wingdings 2</vt:lpstr>
      <vt:lpstr>Wingdings 3</vt:lpstr>
      <vt:lpstr>Concourse</vt:lpstr>
      <vt:lpstr>PowerPoint Presentation</vt:lpstr>
      <vt:lpstr>خدمات نقشه‌برداری</vt:lpstr>
      <vt:lpstr>نقشه‌برداری زمینی</vt:lpstr>
      <vt:lpstr>اعلام وصول قرارداد </vt:lpstr>
      <vt:lpstr>عملیات نظارت و کنترل فنی </vt:lpstr>
      <vt:lpstr>مهندس ناظر</vt:lpstr>
      <vt:lpstr>فرآیند نظارت و کنترل فنی</vt:lpstr>
      <vt:lpstr>PowerPoint Presentation</vt:lpstr>
      <vt:lpstr>فرآیند نظارت و کنترل فنی</vt:lpstr>
      <vt:lpstr>فرآیند نظارت و کنترل فنی</vt:lpstr>
      <vt:lpstr>فرآیند نظارت و کنترل فنی</vt:lpstr>
      <vt:lpstr>فرآیند نظارت و کنترل فنی</vt:lpstr>
      <vt:lpstr>فرآیند نظارت و کنترل فنی</vt:lpstr>
      <vt:lpstr>فرآیند نظارت و کنترل فنی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R</dc:creator>
  <cp:lastModifiedBy>Mohammad Reza Hosseini</cp:lastModifiedBy>
  <cp:revision>19</cp:revision>
  <dcterms:created xsi:type="dcterms:W3CDTF">2006-08-16T00:00:00Z</dcterms:created>
  <dcterms:modified xsi:type="dcterms:W3CDTF">2024-10-12T03:42:25Z</dcterms:modified>
</cp:coreProperties>
</file>